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2.xml" ContentType="application/vnd.openxmlformats-officedocument.presentationml.slideMaster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4"/>
    <p:sldMasterId id="2147483711" r:id="rId5"/>
    <p:sldMasterId id="2147483660" r:id="rId6"/>
  </p:sldMasterIdLst>
  <p:notesMasterIdLst>
    <p:notesMasterId r:id="rId9"/>
  </p:notesMasterIdLst>
  <p:handoutMasterIdLst>
    <p:handoutMasterId r:id="rId10"/>
  </p:handoutMasterIdLst>
  <p:sldIdLst>
    <p:sldId id="301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BA1"/>
    <a:srgbClr val="12515E"/>
    <a:srgbClr val="4843B3"/>
    <a:srgbClr val="307098"/>
    <a:srgbClr val="2953DB"/>
    <a:srgbClr val="4E4EF4"/>
    <a:srgbClr val="7EB5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5" d="100"/>
          <a:sy n="95" d="100"/>
        </p:scale>
        <p:origin x="-4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customXml" Target="../customXml/item4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5BC29-8DF3-F144-8A0A-8493F3EEA37A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7452C-0A13-C447-BA57-7F548E1AE4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0273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68557-E376-0946-9F44-EA7BAAE1DC32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B7E98-F343-8748-B849-B8F9147EE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41824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86" y="-812573"/>
            <a:ext cx="8975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479" y="568030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0">
                <a:latin typeface="+mj-lt"/>
              </a:defRPr>
            </a:lvl1pPr>
          </a:lstStyle>
          <a:p>
            <a:pPr algn="r"/>
            <a:fld id="{6DC5A078-92B9-4F61-A3F1-2DA06B964681}" type="datetime1">
              <a:rPr lang="en-IE" smtClean="0">
                <a:solidFill>
                  <a:schemeClr val="bg1"/>
                </a:solidFill>
              </a:rPr>
              <a:pPr algn="r"/>
              <a:t>30/03/2012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-224009" y="770475"/>
            <a:ext cx="2937944" cy="127564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21" y="845118"/>
            <a:ext cx="2299484" cy="1047335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3275856" y="206084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9413" y="230188"/>
            <a:ext cx="2090737" cy="589597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30188"/>
            <a:ext cx="6119813" cy="5895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9CB4-AD26-44C7-B694-57BD20069EEC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96F8-65C5-40D8-9371-F503E332BC99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0F6F-92BC-4912-B661-4DA0476BF987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2AD6-7D03-4480-866A-FEDD4ADEDBE5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ABF3-04BB-47B1-B7F8-AEB4BFE9E5C4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FA87-1B49-40A9-804F-9D0250C1D9C3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9D1F-0A9D-4B38-AD38-550B390CB3E2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7932-9E23-4B29-BE22-A2E3E1547745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BDE-C4C8-49EA-B0EC-3DB4B2667F95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D19C-0BF9-4DF6-9EFA-2FB9A4831E3D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66F8-65F7-47BF-87A4-93D547D637C2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Click to edit Master subtitle style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55DBD76-A75C-400D-8905-86F7C46FB269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21"/>
            <a:ext cx="7937681" cy="476279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0869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algn="r"/>
            <a:fld id="{70927E43-4B75-41CC-BA08-4AFAFA5D51C4}" type="datetime1">
              <a:rPr lang="en-IE" b="1" smtClean="0">
                <a:solidFill>
                  <a:srgbClr val="FFFFFF"/>
                </a:solidFill>
                <a:cs typeface="Verdana"/>
              </a:rPr>
              <a:pPr algn="r"/>
              <a:t>30/03/2012</a:t>
            </a:fld>
            <a:endParaRPr lang="en-US" b="1" dirty="0">
              <a:solidFill>
                <a:srgbClr val="FFFFFF"/>
              </a:solidFill>
              <a:cs typeface="Verdana"/>
            </a:endParaRPr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329" y="0"/>
            <a:ext cx="6926671" cy="692675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8823" y="14675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6" r:id="rId3"/>
    <p:sldLayoutId id="2147483727" r:id="rId4"/>
    <p:sldLayoutId id="2147483730" r:id="rId5"/>
    <p:sldLayoutId id="2147483731" r:id="rId6"/>
    <p:sldLayoutId id="2147483732" r:id="rId7"/>
    <p:sldLayoutId id="2147483747" r:id="rId8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7"/>
          <p:cNvSpPr/>
          <p:nvPr/>
        </p:nvSpPr>
        <p:spPr>
          <a:xfrm flipV="1">
            <a:off x="0" y="-1"/>
            <a:ext cx="8530919" cy="1136386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ound Same Side Corner Rectangle 13"/>
          <p:cNvSpPr/>
          <p:nvPr/>
        </p:nvSpPr>
        <p:spPr>
          <a:xfrm rot="16200000">
            <a:off x="5231830" y="2804478"/>
            <a:ext cx="547825" cy="7276520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2032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 Same Side Corner Rectangle 12"/>
          <p:cNvSpPr/>
          <p:nvPr/>
        </p:nvSpPr>
        <p:spPr>
          <a:xfrm rot="5400000">
            <a:off x="484616" y="-369110"/>
            <a:ext cx="894034" cy="1871693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687669" y="6280494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33480D3E-9266-4685-BC8F-3D26AB97752E}" type="datetime1">
              <a:rPr lang="en-IE" b="1" smtClean="0">
                <a:solidFill>
                  <a:srgbClr val="30708E"/>
                </a:solidFill>
                <a:latin typeface="Verdana"/>
                <a:cs typeface="Verdana"/>
              </a:rPr>
              <a:pPr algn="r"/>
              <a:t>30/03/2012</a:t>
            </a:fld>
            <a:endParaRPr lang="en-US" b="1" dirty="0">
              <a:solidFill>
                <a:srgbClr val="30708E"/>
              </a:solidFill>
              <a:latin typeface="Verdana"/>
              <a:cs typeface="Verdana"/>
            </a:endParaRPr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432" y="234244"/>
            <a:ext cx="1466401" cy="6678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0E33C-0763-42E3-9F1B-0B7E1B33F523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Provide c</a:t>
            </a:r>
            <a:r>
              <a:rPr lang="en-GB" dirty="0" smtClean="0"/>
              <a:t>larity </a:t>
            </a:r>
            <a:r>
              <a:rPr lang="en-GB" dirty="0" smtClean="0"/>
              <a:t>on </a:t>
            </a:r>
            <a:r>
              <a:rPr lang="en-GB" dirty="0" smtClean="0"/>
              <a:t>what </a:t>
            </a:r>
            <a:r>
              <a:rPr lang="en-GB" dirty="0" smtClean="0"/>
              <a:t>and </a:t>
            </a:r>
            <a:r>
              <a:rPr lang="en-GB" dirty="0" smtClean="0"/>
              <a:t>how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9044" y="1851378"/>
            <a:ext cx="7891723" cy="4176888"/>
          </a:xfrm>
        </p:spPr>
        <p:txBody>
          <a:bodyPr/>
          <a:lstStyle/>
          <a:p>
            <a:pPr lvl="0">
              <a:defRPr/>
            </a:pPr>
            <a:r>
              <a:rPr lang="en-GB" sz="1800" dirty="0" smtClean="0"/>
              <a:t> </a:t>
            </a:r>
            <a:r>
              <a:rPr lang="en-GB" sz="1800" b="1" dirty="0" smtClean="0"/>
              <a:t>What?</a:t>
            </a:r>
          </a:p>
          <a:p>
            <a:pPr marL="514350" lvl="0" indent="-514350">
              <a:buNone/>
            </a:pPr>
            <a:endParaRPr lang="en-GB" sz="1600" dirty="0" smtClean="0"/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Content of the MOU and </a:t>
            </a:r>
            <a:r>
              <a:rPr lang="en-GB" sz="1600" dirty="0" smtClean="0"/>
              <a:t>PX CA </a:t>
            </a:r>
            <a:r>
              <a:rPr lang="en-GB" sz="1600" dirty="0" smtClean="0"/>
              <a:t>(what do they cover exactly? At what level of detail?) </a:t>
            </a:r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Relationship between the MOU and CA (one to be annexed to the other? One pre requisite to the other?) </a:t>
            </a:r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Status of the MOU and CA (binding?/commitment? Whish list?)</a:t>
            </a:r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What are we trying to implement exactly? Is ELBAS robust enough? </a:t>
            </a:r>
            <a:r>
              <a:rPr lang="en-GB" sz="1600" b="1" dirty="0" smtClean="0"/>
              <a:t>This is a priority as this issue can have severe repercussion on the overall project.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4" y="880851"/>
            <a:ext cx="7772400" cy="767645"/>
          </a:xfrm>
        </p:spPr>
        <p:txBody>
          <a:bodyPr/>
          <a:lstStyle/>
          <a:p>
            <a:r>
              <a:rPr lang="en-GB" dirty="0" smtClean="0"/>
              <a:t>Provide clarity </a:t>
            </a:r>
            <a:r>
              <a:rPr lang="en-GB" dirty="0" smtClean="0"/>
              <a:t>on </a:t>
            </a:r>
            <a:r>
              <a:rPr lang="en-GB" dirty="0" smtClean="0"/>
              <a:t>what </a:t>
            </a:r>
            <a:r>
              <a:rPr lang="en-GB" dirty="0" smtClean="0"/>
              <a:t>and </a:t>
            </a:r>
            <a:r>
              <a:rPr lang="en-GB" dirty="0" smtClean="0"/>
              <a:t>how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9044" y="1416676"/>
            <a:ext cx="7891723" cy="4842456"/>
          </a:xfrm>
        </p:spPr>
        <p:txBody>
          <a:bodyPr/>
          <a:lstStyle/>
          <a:p>
            <a:pPr lvl="0">
              <a:defRPr/>
            </a:pPr>
            <a:r>
              <a:rPr lang="en-GB" sz="1800" dirty="0" smtClean="0"/>
              <a:t> </a:t>
            </a:r>
            <a:r>
              <a:rPr lang="en-GB" sz="1800" b="1" dirty="0" smtClean="0"/>
              <a:t>How? </a:t>
            </a:r>
          </a:p>
          <a:p>
            <a:pPr marL="514350" lvl="0" indent="-514350">
              <a:buNone/>
            </a:pPr>
            <a:endParaRPr lang="en-GB" sz="1600" dirty="0" smtClean="0"/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Impact of the delay of the MOU and CA on our ability to meet the overall NWE end of 2012 deadline?</a:t>
            </a:r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Impact of the MOU and CA on implementation of local projects</a:t>
            </a:r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How can challenges be addressed? Need clarity on what the challenges are and a process to address these challenges. </a:t>
            </a:r>
            <a:r>
              <a:rPr lang="en-GB" sz="1600" b="1" dirty="0" smtClean="0">
                <a:cs typeface="+mn-cs"/>
              </a:rPr>
              <a:t>Need a plan for the project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>
                <a:cs typeface="+mn-cs"/>
              </a:rPr>
              <a:t>Way</a:t>
            </a:r>
            <a:r>
              <a:rPr lang="en-GB" sz="1800" dirty="0" smtClean="0"/>
              <a:t> </a:t>
            </a:r>
            <a:r>
              <a:rPr lang="en-GB" sz="1800" b="1" dirty="0" smtClean="0"/>
              <a:t>forward</a:t>
            </a:r>
            <a:r>
              <a:rPr lang="en-GB" sz="1800" dirty="0" smtClean="0"/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dirty="0" smtClean="0"/>
              <a:t>	TSOs and PXs to answer to these questions before the Florence Forum so that NRAs have clarity in the issues and can meaningfully react.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dirty="0" smtClean="0"/>
              <a:t>	</a:t>
            </a:r>
            <a:r>
              <a:rPr lang="en-GB" sz="1800" dirty="0" smtClean="0"/>
              <a:t>Date </a:t>
            </a:r>
            <a:r>
              <a:rPr lang="en-GB" sz="1800" dirty="0" smtClean="0"/>
              <a:t>for IG meeting </a:t>
            </a:r>
            <a:r>
              <a:rPr lang="en-GB" sz="1800" dirty="0" smtClean="0"/>
              <a:t>on 9 May </a:t>
            </a:r>
            <a:r>
              <a:rPr lang="en-GB" sz="1800" dirty="0" smtClean="0"/>
              <a:t>before the Florence Forum. </a:t>
            </a:r>
            <a:r>
              <a:rPr lang="en-GB" sz="1800" dirty="0" smtClean="0"/>
              <a:t>Also anticipate that TSOs </a:t>
            </a:r>
            <a:r>
              <a:rPr lang="en-GB" sz="1800" dirty="0" smtClean="0"/>
              <a:t>and PXs can </a:t>
            </a:r>
            <a:r>
              <a:rPr lang="en-GB" sz="1800" dirty="0" smtClean="0"/>
              <a:t>demonstrate progress on these questions </a:t>
            </a:r>
            <a:r>
              <a:rPr lang="en-GB" sz="1800" dirty="0" smtClean="0"/>
              <a:t>at the 19 April AESAG </a:t>
            </a:r>
            <a:r>
              <a:rPr lang="en-GB" sz="1800" dirty="0" smtClean="0"/>
              <a:t>meeting.</a:t>
            </a:r>
            <a:endParaRPr lang="en-GB" sz="1800" dirty="0" smtClean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dirty="0" smtClean="0"/>
              <a:t>   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</a:pPr>
            <a:endParaRPr lang="en-GB" sz="1600" dirty="0" smtClean="0"/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ACER-2015-01530</_dlc_DocId>
    <_dlc_DocIdUrl xmlns="985daa2e-53d8-4475-82b8-9c7d25324e34">
      <Url>http://extranet.acer.europa.eu/en/Electricity/Regional_initiatives/Meetings/Joint%20Day-Ahead%20and%20Intraday%20NWE%20IG%20Meeting/_layouts/DocIdRedir.aspx?ID=ACER-2015-01530</Url>
      <Description>ACER-2015-01530</Description>
    </_dlc_DocIdUrl>
    <ACER_Abstract xmlns="985daa2e-53d8-4475-82b8-9c7d25324e3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6BF18014C914EA3369FDEB5EE4523" ma:contentTypeVersion="21" ma:contentTypeDescription="Create a new document." ma:contentTypeScope="" ma:versionID="dd9f1822bd56d0e97424a34879c921ba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CFB2BB-5DB9-4707-870E-E023809B2540}"/>
</file>

<file path=customXml/itemProps2.xml><?xml version="1.0" encoding="utf-8"?>
<ds:datastoreItem xmlns:ds="http://schemas.openxmlformats.org/officeDocument/2006/customXml" ds:itemID="{4B58E53D-22EB-4D1B-9036-37980DC166E9}"/>
</file>

<file path=customXml/itemProps3.xml><?xml version="1.0" encoding="utf-8"?>
<ds:datastoreItem xmlns:ds="http://schemas.openxmlformats.org/officeDocument/2006/customXml" ds:itemID="{BA499A92-D434-498F-B1BE-D08B70EC97A9}"/>
</file>

<file path=customXml/itemProps4.xml><?xml version="1.0" encoding="utf-8"?>
<ds:datastoreItem xmlns:ds="http://schemas.openxmlformats.org/officeDocument/2006/customXml" ds:itemID="{64FE06BF-A814-4F29-9C76-BFC21BD826E4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1183</TotalTime>
  <Words>165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ACER new presentation template</vt:lpstr>
      <vt:lpstr>Custom Design</vt:lpstr>
      <vt:lpstr>Office Theme</vt:lpstr>
      <vt:lpstr>Provide clarity on what and how</vt:lpstr>
      <vt:lpstr>Provide clarity on what and how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Isleio</cp:lastModifiedBy>
  <cp:revision>152</cp:revision>
  <dcterms:created xsi:type="dcterms:W3CDTF">2011-11-28T15:46:36Z</dcterms:created>
  <dcterms:modified xsi:type="dcterms:W3CDTF">2012-03-30T14:25:35Z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0x0101005F26BF18014C914EA3369FDEB5EE4523</vt:lpwstr>
  </property>
  <property fmtid="{D5CDD505-2E9C-101B-9397-08002B2CF9AE}" pid="3" name="_dlc_DocIdItemGuid">
    <vt:lpwstr>1f7376a9-56f8-4b32-99bb-acf1af007a77</vt:lpwstr>
  </property>
</Properties>
</file>